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9" r:id="rId4"/>
    <p:sldId id="262" r:id="rId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r">
              <a:defRPr sz="1200"/>
            </a:lvl1pPr>
          </a:lstStyle>
          <a:p>
            <a:fld id="{4A2FCC2A-39A7-4E25-AE3C-07D44ABF08FD}" type="datetimeFigureOut">
              <a:rPr lang="en-US" smtClean="0"/>
              <a:pPr/>
              <a:t>8/8/2013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r">
              <a:defRPr sz="1200"/>
            </a:lvl1pPr>
          </a:lstStyle>
          <a:p>
            <a:fld id="{D771BB10-6B03-4A75-862F-7FF410FD3A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583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r">
              <a:defRPr sz="1200"/>
            </a:lvl1pPr>
          </a:lstStyle>
          <a:p>
            <a:fld id="{A07ABD00-44B2-40EF-88E1-29EDF3B2CA88}" type="datetimeFigureOut">
              <a:rPr lang="en-US" smtClean="0"/>
              <a:pPr/>
              <a:t>8/8/2013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8500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2" tIns="46151" rIns="92302" bIns="46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2302" tIns="46151" rIns="92302" bIns="461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r">
              <a:defRPr sz="1200"/>
            </a:lvl1pPr>
          </a:lstStyle>
          <a:p>
            <a:fld id="{198FCD72-6140-4E5B-8BD6-FF9A0979E7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84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3F73-C9CC-46D3-AEAD-83906AAEBECF}" type="datetimeFigureOut">
              <a:rPr lang="en-US" smtClean="0"/>
              <a:pPr/>
              <a:t>8/8/2013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8736-F588-4016-82ED-CE97081BA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3F73-C9CC-46D3-AEAD-83906AAEBECF}" type="datetimeFigureOut">
              <a:rPr lang="en-US" smtClean="0"/>
              <a:pPr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8736-F588-4016-82ED-CE97081BA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3F73-C9CC-46D3-AEAD-83906AAEBECF}" type="datetimeFigureOut">
              <a:rPr lang="en-US" smtClean="0"/>
              <a:pPr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8736-F588-4016-82ED-CE97081BA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3F73-C9CC-46D3-AEAD-83906AAEBECF}" type="datetimeFigureOut">
              <a:rPr lang="en-US" smtClean="0"/>
              <a:pPr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8736-F588-4016-82ED-CE97081BA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3F73-C9CC-46D3-AEAD-83906AAEBECF}" type="datetimeFigureOut">
              <a:rPr lang="en-US" smtClean="0"/>
              <a:pPr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8736-F588-4016-82ED-CE97081BA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3F73-C9CC-46D3-AEAD-83906AAEBECF}" type="datetimeFigureOut">
              <a:rPr lang="en-US" smtClean="0"/>
              <a:pPr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8736-F588-4016-82ED-CE97081BA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3F73-C9CC-46D3-AEAD-83906AAEBECF}" type="datetimeFigureOut">
              <a:rPr lang="en-US" smtClean="0"/>
              <a:pPr/>
              <a:t>8/8/2013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8736-F588-4016-82ED-CE97081BA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3F73-C9CC-46D3-AEAD-83906AAEBECF}" type="datetimeFigureOut">
              <a:rPr lang="en-US" smtClean="0"/>
              <a:pPr/>
              <a:t>8/8/2013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5C8736-F588-4016-82ED-CE97081BAF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3F73-C9CC-46D3-AEAD-83906AAEBECF}" type="datetimeFigureOut">
              <a:rPr lang="en-US" smtClean="0"/>
              <a:pPr/>
              <a:t>8/8/2013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8736-F588-4016-82ED-CE97081BA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3F73-C9CC-46D3-AEAD-83906AAEBECF}" type="datetimeFigureOut">
              <a:rPr lang="en-US" smtClean="0"/>
              <a:pPr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15C8736-F588-4016-82ED-CE97081BA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C5D3F73-C9CC-46D3-AEAD-83906AAEBECF}" type="datetimeFigureOut">
              <a:rPr lang="en-US" smtClean="0"/>
              <a:pPr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8736-F588-4016-82ED-CE97081BA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C5D3F73-C9CC-46D3-AEAD-83906AAEBECF}" type="datetimeFigureOut">
              <a:rPr lang="en-US" smtClean="0"/>
              <a:pPr/>
              <a:t>8/8/2013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15C8736-F588-4016-82ED-CE97081BA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gdb.rferl.org/A8AB7E24-0BE3-4E49-91EA-3036E1CB0716_mw800_mh600_s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facebook.com/photo.php?pid=52202539&amp;id=685652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1752600"/>
            <a:ext cx="7800536" cy="3886200"/>
          </a:xfrm>
        </p:spPr>
        <p:txBody>
          <a:bodyPr/>
          <a:lstStyle/>
          <a:p>
            <a:r>
              <a:rPr lang="en-US" dirty="0" smtClean="0"/>
              <a:t>Business and Culture in Russia  &amp;Eastern Europe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267200"/>
            <a:ext cx="6480048" cy="838200"/>
          </a:xfrm>
        </p:spPr>
        <p:txBody>
          <a:bodyPr/>
          <a:lstStyle/>
          <a:p>
            <a:endParaRPr lang="en-US" sz="2400" b="1" dirty="0" smtClean="0">
              <a:latin typeface="Bradley Hand ITC" pitchFamily="66" charset="0"/>
            </a:endParaRPr>
          </a:p>
        </p:txBody>
      </p:sp>
      <p:pic>
        <p:nvPicPr>
          <p:cNvPr id="4" name="Picture 3" descr="CSEES_OSU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6431042"/>
            <a:ext cx="1600200" cy="3507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Business in Russia and Eastern Europe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Democracy vs. </a:t>
            </a:r>
            <a:r>
              <a:rPr lang="en-US" dirty="0" err="1" smtClean="0"/>
              <a:t>Kleptocracy</a:t>
            </a:r>
            <a:endParaRPr lang="en-US" dirty="0" smtClean="0"/>
          </a:p>
          <a:p>
            <a:r>
              <a:rPr lang="en-US" dirty="0" smtClean="0"/>
              <a:t>Putin ~ Medvedev ~ Putin</a:t>
            </a:r>
          </a:p>
          <a:p>
            <a:r>
              <a:rPr lang="en-US" dirty="0" smtClean="0"/>
              <a:t>Politics of Oil &amp; Gas</a:t>
            </a:r>
          </a:p>
          <a:p>
            <a:endParaRPr lang="en-US" dirty="0" smtClean="0"/>
          </a:p>
        </p:txBody>
      </p:sp>
      <p:pic>
        <p:nvPicPr>
          <p:cNvPr id="4" name="Picture 7" descr="President Dmitry Medvedev (left) and Prime Minister Vladimir Putin visit at the Rosa Khutor ski resort in Krasnaya Polyana, Sochi on February 18.">
            <a:hlinkClick r:id="rId2" tooltip="President Dmitry Medvedev (left) and Prime Minister Vladimir Putin visit at the Rosa Khutor ski resort in Krasnaya Polyana, Sochi on February 18.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14493" y="4191000"/>
            <a:ext cx="3291382" cy="2466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 &amp; Corruption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Ethics</a:t>
            </a:r>
          </a:p>
          <a:p>
            <a:pPr lvl="2"/>
            <a:r>
              <a:rPr lang="en-US" dirty="0" smtClean="0"/>
              <a:t>Friends vs. foes</a:t>
            </a:r>
          </a:p>
          <a:p>
            <a:pPr lvl="2"/>
            <a:r>
              <a:rPr lang="en-US" dirty="0" smtClean="0"/>
              <a:t>What’s ours is…mine</a:t>
            </a:r>
          </a:p>
          <a:p>
            <a:r>
              <a:rPr lang="en-US" dirty="0" smtClean="0"/>
              <a:t>“Corruption Fatigue”</a:t>
            </a:r>
          </a:p>
          <a:p>
            <a:pPr lvl="2"/>
            <a:r>
              <a:rPr lang="en-US" dirty="0" smtClean="0"/>
              <a:t>Red Tape, Police, Customs, etc.</a:t>
            </a:r>
          </a:p>
          <a:p>
            <a:pPr lvl="2"/>
            <a:r>
              <a:rPr lang="en-US" dirty="0" smtClean="0"/>
              <a:t>Gray market</a:t>
            </a:r>
          </a:p>
          <a:p>
            <a:pPr lvl="2"/>
            <a:r>
              <a:rPr lang="en-US" dirty="0" smtClean="0"/>
              <a:t>Cash business</a:t>
            </a:r>
          </a:p>
          <a:p>
            <a:pPr lvl="2"/>
            <a:r>
              <a:rPr lang="en-US" dirty="0" smtClean="0"/>
              <a:t>“Illegal” software</a:t>
            </a:r>
            <a:endParaRPr lang="en-US" dirty="0"/>
          </a:p>
        </p:txBody>
      </p:sp>
      <p:pic>
        <p:nvPicPr>
          <p:cNvPr id="4" name="Picture 2" descr="http://sphotos.ak.fbcdn.net/hphotos-ak-snc1/hs161.snc1/6011_933027323669_6856526_52202544_1531130_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04800"/>
            <a:ext cx="1933575" cy="2578101"/>
          </a:xfrm>
          <a:prstGeom prst="rect">
            <a:avLst/>
          </a:prstGeom>
          <a:noFill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4572000"/>
            <a:ext cx="2743200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7467600" cy="3687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/>
              <a:t>Спасибо!</a:t>
            </a:r>
          </a:p>
          <a:p>
            <a:pPr algn="ctr">
              <a:buNone/>
            </a:pPr>
            <a:endParaRPr lang="ru-RU" sz="4800" dirty="0" smtClean="0"/>
          </a:p>
          <a:p>
            <a:pPr algn="ctr">
              <a:buNone/>
            </a:pPr>
            <a:r>
              <a:rPr lang="en-US" sz="2400" dirty="0" smtClean="0"/>
              <a:t>csees@osu.edu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Custom 16">
      <a:dk1>
        <a:srgbClr val="600000"/>
      </a:dk1>
      <a:lt1>
        <a:srgbClr val="FFFFFF"/>
      </a:lt1>
      <a:dk2>
        <a:srgbClr val="000000"/>
      </a:dk2>
      <a:lt2>
        <a:srgbClr val="FFFFFF"/>
      </a:lt2>
      <a:accent1>
        <a:srgbClr val="B2B2B2"/>
      </a:accent1>
      <a:accent2>
        <a:srgbClr val="B2B2B2"/>
      </a:accent2>
      <a:accent3>
        <a:srgbClr val="BCAAAA"/>
      </a:accent3>
      <a:accent4>
        <a:srgbClr val="DADADA"/>
      </a:accent4>
      <a:accent5>
        <a:srgbClr val="D5D5D5"/>
      </a:accent5>
      <a:accent6>
        <a:srgbClr val="A1A1A1"/>
      </a:accent6>
      <a:hlink>
        <a:srgbClr val="B2B2B2"/>
      </a:hlink>
      <a:folHlink>
        <a:srgbClr val="B2B2B2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11905</TotalTime>
  <Words>63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Technic</vt:lpstr>
      <vt:lpstr>Business and Culture in Russia  &amp;Eastern Europe</vt:lpstr>
      <vt:lpstr>Business in Russia and Eastern Europe</vt:lpstr>
      <vt:lpstr>Ethics &amp; Corruption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in Russia  &amp; Eastern Europe</dc:title>
  <dc:creator>Desktop User</dc:creator>
  <cp:lastModifiedBy>Eileen Kunkler</cp:lastModifiedBy>
  <cp:revision>33</cp:revision>
  <dcterms:created xsi:type="dcterms:W3CDTF">2011-05-02T17:09:46Z</dcterms:created>
  <dcterms:modified xsi:type="dcterms:W3CDTF">2013-08-08T14:04:02Z</dcterms:modified>
</cp:coreProperties>
</file>