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0"/>
  </p:notesMasterIdLst>
  <p:sldIdLst>
    <p:sldId id="256" r:id="rId4"/>
    <p:sldId id="258" r:id="rId5"/>
    <p:sldId id="261" r:id="rId6"/>
    <p:sldId id="262" r:id="rId7"/>
    <p:sldId id="281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41" autoAdjust="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47929-E72F-4BDF-B507-BD461739D6E5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7111B-58F3-44C9-AF22-3099EC46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 “Język </a:t>
            </a:r>
            <a:r>
              <a:rPr lang="en-US" dirty="0" err="1" smtClean="0"/>
              <a:t>polski</a:t>
            </a:r>
            <a:r>
              <a:rPr lang="en-US" dirty="0" smtClean="0"/>
              <a:t>” means</a:t>
            </a:r>
            <a:r>
              <a:rPr lang="en-US" baseline="0" dirty="0" smtClean="0"/>
              <a:t> “the Polish language” in Polish and is pronounced “yen-</a:t>
            </a:r>
            <a:r>
              <a:rPr lang="en-US" baseline="0" dirty="0" err="1" smtClean="0"/>
              <a:t>zik</a:t>
            </a:r>
            <a:r>
              <a:rPr lang="en-US" baseline="0" dirty="0" smtClean="0"/>
              <a:t> pole-ski”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7111B-58F3-44C9-AF22-3099EC467F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Poland is a Central European country about the size of New Mexico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Neighbors</a:t>
            </a:r>
            <a:r>
              <a:rPr lang="en-US" baseline="0" dirty="0" smtClean="0"/>
              <a:t> include: Germany, the Czech Republic, Slovakia, Ukraine, Belarus, Lithuania, and Russia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Polish is the official language of Poland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7111B-58F3-44C9-AF22-3099EC467F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Gray letters indicate those used</a:t>
            </a:r>
            <a:r>
              <a:rPr lang="en-US" baseline="0" dirty="0" smtClean="0"/>
              <a:t> in the English alphabet, but not in the Polish alphabet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Red letters indicates those used in the Polish alphabet, but not in the English alphabet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Thus, the Polish alphabet is comprised of the red and black letters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For links to a pronunciation guide, see the Additional Resources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7111B-58F3-44C9-AF22-3099EC467F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Polish, as in</a:t>
            </a:r>
            <a:r>
              <a:rPr lang="en-US" baseline="0" dirty="0" smtClean="0"/>
              <a:t> many other foreign languages, you speak to authority figures (or strangers) differently than you do with friends &amp; family (there are 2 registers: formal and informal)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7111B-58F3-44C9-AF22-3099EC467F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“Dialog” (</a:t>
            </a:r>
            <a:r>
              <a:rPr lang="en-US" i="1" dirty="0" err="1" smtClean="0"/>
              <a:t>dee</a:t>
            </a:r>
            <a:r>
              <a:rPr lang="en-US" dirty="0" smtClean="0"/>
              <a:t>-ah-log) is Polish for “dialogue”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7111B-58F3-44C9-AF22-3099EC467F2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Kubuś</a:t>
            </a:r>
            <a:r>
              <a:rPr lang="en-US" dirty="0" smtClean="0"/>
              <a:t> </a:t>
            </a:r>
            <a:r>
              <a:rPr lang="en-US" dirty="0" err="1" smtClean="0"/>
              <a:t>Puchatek</a:t>
            </a:r>
            <a:r>
              <a:rPr lang="en-US" dirty="0" smtClean="0"/>
              <a:t> (</a:t>
            </a:r>
            <a:r>
              <a:rPr lang="en-US" dirty="0" err="1" smtClean="0"/>
              <a:t>koo-boosh</a:t>
            </a:r>
            <a:r>
              <a:rPr lang="en-US" dirty="0" smtClean="0"/>
              <a:t> pooh-</a:t>
            </a:r>
            <a:r>
              <a:rPr lang="en-US" dirty="0" err="1" smtClean="0"/>
              <a:t>ahtek</a:t>
            </a:r>
            <a:r>
              <a:rPr lang="en-US" dirty="0" smtClean="0"/>
              <a:t>) is Polish</a:t>
            </a:r>
            <a:r>
              <a:rPr lang="en-US" baseline="0" dirty="0" smtClean="0"/>
              <a:t> for Winnie the Pooh; literally, </a:t>
            </a:r>
            <a:r>
              <a:rPr lang="en-US" dirty="0" err="1" smtClean="0"/>
              <a:t>Kubuś</a:t>
            </a:r>
            <a:r>
              <a:rPr lang="en-US" dirty="0" smtClean="0"/>
              <a:t> </a:t>
            </a:r>
            <a:r>
              <a:rPr lang="en-US" dirty="0" err="1" smtClean="0"/>
              <a:t>Puchatek</a:t>
            </a:r>
            <a:r>
              <a:rPr lang="en-US" dirty="0" smtClean="0"/>
              <a:t> means “Pooh Bear”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 excerpt of A.</a:t>
            </a:r>
            <a:r>
              <a:rPr lang="en-US" baseline="0" dirty="0" smtClean="0"/>
              <a:t> A. Milne’s “Winnie the Pooh” is provided so that students can gain a sense of what the Polish language </a:t>
            </a:r>
            <a:r>
              <a:rPr lang="en-US" baseline="0" smtClean="0"/>
              <a:t>looks like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7111B-58F3-44C9-AF22-3099EC467F2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4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3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0" y="0"/>
          <a:ext cx="9144000" cy="1590675"/>
        </p:xfrm>
        <a:graphic>
          <a:graphicData uri="http://schemas.openxmlformats.org/presentationml/2006/ole">
            <p:oleObj spid="_x0000_s6146" name="Bitmap Image" r:id="rId3" imgW="4791744" imgH="1209524" progId="PBrush">
              <p:embed/>
            </p:oleObj>
          </a:graphicData>
        </a:graphic>
      </p:graphicFrame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3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7CC5-204C-41B0-9BA1-A13976F60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FB865-D5B2-4DD2-8A1B-8A3DECDEA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E4296-A3E0-469D-9ED8-EBA082A47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7F09-D38E-4AFC-8594-58ABEE10D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72C82-C122-49FE-B4A3-D016743AD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9EE55-F901-45AC-9217-88B1FBCE4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A9D78-14D2-477F-8D91-F60862157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7D55-CBB3-4856-90BA-433DE0741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3ADA2-0832-4BA4-8708-72B98EE1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CA01A-6843-4D8F-A2F6-974AAFB14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A4BE5-8528-4D83-8EF3-23FF76486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3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C355E9F-4A33-4D5E-9AC1-2D02F5479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0" y="0"/>
          <a:ext cx="9144000" cy="1590675"/>
        </p:xfrm>
        <a:graphic>
          <a:graphicData uri="http://schemas.openxmlformats.org/presentationml/2006/ole">
            <p:oleObj spid="_x0000_s5122" name="Bitmap Image" r:id="rId14" imgW="4791744" imgH="1209524" progId="PBrush">
              <p:embed/>
            </p:oleObj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3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3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A25184-2A49-46C2-8927-B062AA3CBD07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EB86F2-E580-460A-8EC3-986FF1EB8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4294967295"/>
          </p:nvPr>
        </p:nvSpPr>
        <p:spPr>
          <a:xfrm>
            <a:off x="1524000" y="4419600"/>
            <a:ext cx="5867400" cy="838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i="1" spc="600" dirty="0" smtClean="0">
                <a:solidFill>
                  <a:schemeClr val="tx2"/>
                </a:solidFill>
              </a:rPr>
              <a:t>Język </a:t>
            </a:r>
            <a:r>
              <a:rPr lang="en-US" sz="5400" i="1" spc="600" dirty="0" err="1" smtClean="0">
                <a:solidFill>
                  <a:schemeClr val="tx2"/>
                </a:solidFill>
              </a:rPr>
              <a:t>polski</a:t>
            </a:r>
            <a:endParaRPr lang="en-US" sz="5400" i="1" spc="6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sz="quarter" idx="4294967295"/>
          </p:nvPr>
        </p:nvSpPr>
        <p:spPr>
          <a:xfrm>
            <a:off x="381000" y="2057400"/>
            <a:ext cx="8305800" cy="1752600"/>
          </a:xfrm>
        </p:spPr>
        <p:txBody>
          <a:bodyPr>
            <a:noAutofit/>
          </a:bodyPr>
          <a:lstStyle/>
          <a:p>
            <a:r>
              <a:rPr lang="en-US" sz="12500" spc="600" dirty="0" smtClean="0">
                <a:solidFill>
                  <a:schemeClr val="tx1"/>
                </a:solidFill>
              </a:rPr>
              <a:t>Polish</a:t>
            </a:r>
            <a:endParaRPr lang="en-US" sz="12500" spc="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Rebecca </a:t>
            </a:r>
            <a:r>
              <a:rPr lang="en-US" dirty="0" err="1" smtClean="0">
                <a:solidFill>
                  <a:schemeClr val="accent2"/>
                </a:solidFill>
              </a:rPr>
              <a:t>Dulemba</a:t>
            </a:r>
            <a:r>
              <a:rPr lang="en-US" dirty="0" smtClean="0">
                <a:solidFill>
                  <a:schemeClr val="accent2"/>
                </a:solidFill>
              </a:rPr>
              <a:t> Spring 2010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57600" y="228600"/>
            <a:ext cx="4343400" cy="9784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spc="300" dirty="0" smtClean="0">
                <a:solidFill>
                  <a:schemeClr val="accent1"/>
                </a:solidFill>
                <a:effectLst/>
              </a:rPr>
              <a:t>Poland</a:t>
            </a:r>
            <a:endParaRPr lang="en-US" sz="7200" b="1" spc="300" dirty="0">
              <a:solidFill>
                <a:schemeClr val="accent1"/>
              </a:solidFill>
              <a:effectLst/>
            </a:endParaRPr>
          </a:p>
        </p:txBody>
      </p:sp>
      <p:pic>
        <p:nvPicPr>
          <p:cNvPr id="12" name="Content Placeholder 11" descr="LocationPolandInEurop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38276" y="1743075"/>
            <a:ext cx="4483672" cy="4559300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295400" y="0"/>
            <a:ext cx="1394342" cy="1063752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Center for Slavic and East European Studies at Ohio State University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S:\CSEES Printed Matter\logo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946662" cy="990600"/>
          </a:xfrm>
          <a:prstGeom prst="rect">
            <a:avLst/>
          </a:prstGeom>
          <a:noFill/>
        </p:spPr>
      </p:pic>
      <p:pic>
        <p:nvPicPr>
          <p:cNvPr id="40962" name="Picture 2" descr="http://www.worldatlas.com/webimage/countrys/europe/lgcolor/plcolo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900" y="2391618"/>
            <a:ext cx="3213100" cy="3551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52400"/>
            <a:ext cx="5562600" cy="978408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Polish Alphabet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Content Placeholder 9" descr="alfabet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600200"/>
            <a:ext cx="7569083" cy="4144073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-60762" y="5921018"/>
            <a:ext cx="8976162" cy="1013182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effectLst/>
              </a:rPr>
              <a:t>GRAY</a:t>
            </a:r>
            <a:r>
              <a:rPr lang="en-US" sz="2000" dirty="0" smtClean="0">
                <a:solidFill>
                  <a:srgbClr val="292929"/>
                </a:solidFill>
                <a:effectLst/>
              </a:rPr>
              <a:t> letters are letters used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in English</a:t>
            </a:r>
            <a:r>
              <a:rPr lang="en-US" sz="2000" dirty="0" smtClean="0">
                <a:solidFill>
                  <a:srgbClr val="000000"/>
                </a:solidFill>
                <a:effectLst/>
              </a:rPr>
              <a:t>, but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not in Polish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RED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ffectLst/>
              </a:rPr>
              <a:t>letters are letters used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in Polish</a:t>
            </a:r>
            <a:r>
              <a:rPr lang="en-US" sz="2000" dirty="0" smtClean="0">
                <a:solidFill>
                  <a:srgbClr val="000000"/>
                </a:solidFill>
                <a:effectLst/>
              </a:rPr>
              <a:t>, but 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not in English</a:t>
            </a:r>
          </a:p>
          <a:p>
            <a:pPr algn="ctr"/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1" name="Picture 2" descr="S:\CSEES Printed Matter\logo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946662" cy="990600"/>
          </a:xfrm>
          <a:prstGeom prst="rect">
            <a:avLst/>
          </a:prstGeom>
          <a:noFill/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295400" y="0"/>
            <a:ext cx="1394342" cy="1063752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Center for Slavic and East European Studies at Ohio State University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267200" y="228600"/>
            <a:ext cx="2523744" cy="9784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</a:rPr>
              <a:t>Hello! 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59" y="1600200"/>
            <a:ext cx="5920641" cy="4558885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</a:rPr>
              <a:t>Hello! </a:t>
            </a:r>
          </a:p>
          <a:p>
            <a:pPr>
              <a:buNone/>
            </a:pPr>
            <a:r>
              <a:rPr lang="en-US" sz="3000" dirty="0" smtClean="0">
                <a:solidFill>
                  <a:schemeClr val="bg2">
                    <a:lumMod val="10000"/>
                  </a:schemeClr>
                </a:solidFill>
              </a:rPr>
              <a:t>(formal, to a teacher or adult):</a:t>
            </a:r>
          </a:p>
          <a:p>
            <a:pPr>
              <a:buNone/>
            </a:pPr>
            <a:endParaRPr lang="en-US" sz="2800" i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3900" b="1" i="1" dirty="0" err="1" smtClean="0">
                <a:solidFill>
                  <a:schemeClr val="accent2"/>
                </a:solidFill>
              </a:rPr>
              <a:t>Dzien</a:t>
            </a:r>
            <a:r>
              <a:rPr lang="en-US" sz="3900" b="1" i="1" dirty="0" smtClean="0">
                <a:solidFill>
                  <a:schemeClr val="accent2"/>
                </a:solidFill>
              </a:rPr>
              <a:t> </a:t>
            </a:r>
            <a:r>
              <a:rPr lang="en-US" sz="3900" b="1" i="1" dirty="0" err="1" smtClean="0">
                <a:solidFill>
                  <a:schemeClr val="accent2"/>
                </a:solidFill>
              </a:rPr>
              <a:t>dobry</a:t>
            </a:r>
            <a:r>
              <a:rPr lang="en-US" sz="3900" b="1" i="1" dirty="0" smtClean="0">
                <a:solidFill>
                  <a:schemeClr val="accent2"/>
                </a:solidFill>
              </a:rPr>
              <a:t> !</a:t>
            </a:r>
          </a:p>
          <a:p>
            <a:endParaRPr lang="en-US" sz="2800" dirty="0" smtClean="0"/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Jin </a:t>
            </a:r>
            <a:r>
              <a:rPr lang="en-US" sz="3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dobe-ree</a:t>
            </a:r>
            <a:endParaRPr lang="en-US" sz="3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-228600" y="5844818"/>
            <a:ext cx="8991600" cy="6321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i="1" dirty="0" smtClean="0">
                <a:solidFill>
                  <a:schemeClr val="accent2"/>
                </a:solidFill>
              </a:rPr>
              <a:t>          </a:t>
            </a:r>
            <a:r>
              <a:rPr lang="en-US" sz="3200" i="1" dirty="0" err="1" smtClean="0">
                <a:solidFill>
                  <a:schemeClr val="accent2"/>
                </a:solidFill>
              </a:rPr>
              <a:t>Dzien</a:t>
            </a:r>
            <a:r>
              <a:rPr lang="en-US" sz="3200" i="1" dirty="0" smtClean="0">
                <a:solidFill>
                  <a:schemeClr val="accent2"/>
                </a:solidFill>
              </a:rPr>
              <a:t> </a:t>
            </a:r>
            <a:r>
              <a:rPr lang="en-US" sz="3200" i="1" dirty="0" err="1" smtClean="0">
                <a:solidFill>
                  <a:schemeClr val="accent2"/>
                </a:solidFill>
              </a:rPr>
              <a:t>dobry</a:t>
            </a:r>
            <a:r>
              <a:rPr lang="en-US" sz="3200" i="1" dirty="0" smtClean="0"/>
              <a:t>!  </a:t>
            </a:r>
            <a:endParaRPr lang="en-US" sz="3200" i="1" dirty="0">
              <a:solidFill>
                <a:schemeClr val="accent2"/>
              </a:solidFill>
            </a:endParaRPr>
          </a:p>
        </p:txBody>
      </p:sp>
      <p:pic>
        <p:nvPicPr>
          <p:cNvPr id="34818" name="Picture 2" descr="http://www.hlp.vizz.pl/Warsaw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013710"/>
            <a:ext cx="4248150" cy="254889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4724400" y="57544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The Old Town Square in Warsaw, the capital of Poland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2" descr="S:\CSEES Printed Matter\logo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946662" cy="9906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295400" y="0"/>
            <a:ext cx="1394342" cy="1063752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Center for Slavic and East European Studies at Ohio State University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6842562" cy="97840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Dialog (formal)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267200" y="1524000"/>
            <a:ext cx="4648200" cy="51054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3200" b="1" i="1" dirty="0" smtClean="0">
                <a:solidFill>
                  <a:srgbClr val="FF0000"/>
                </a:solidFill>
              </a:rPr>
              <a:t>     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800" b="1" i="1" dirty="0" err="1" smtClean="0">
                <a:solidFill>
                  <a:srgbClr val="FF0000"/>
                </a:solidFill>
              </a:rPr>
              <a:t>Dzien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dobry</a:t>
            </a:r>
            <a:r>
              <a:rPr lang="en-US" sz="2800" b="1" i="1" dirty="0" smtClean="0">
                <a:solidFill>
                  <a:srgbClr val="FF0000"/>
                </a:solidFill>
              </a:rPr>
              <a:t>!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800" b="1" i="1" dirty="0" smtClean="0">
              <a:solidFill>
                <a:srgbClr val="FF0000"/>
              </a:solidFill>
            </a:endParaRP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800" b="1" i="1" dirty="0" err="1" smtClean="0">
                <a:solidFill>
                  <a:srgbClr val="FF0000"/>
                </a:solidFill>
              </a:rPr>
              <a:t>Mam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na</a:t>
            </a:r>
            <a:r>
              <a:rPr lang="en-US" sz="2800" b="1" i="1" dirty="0" smtClean="0">
                <a:solidFill>
                  <a:srgbClr val="FF0000"/>
                </a:solidFill>
              </a:rPr>
              <a:t> imię Pan Smith. 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800" b="1" i="1" dirty="0" err="1" smtClean="0">
                <a:solidFill>
                  <a:srgbClr val="FF0000"/>
                </a:solidFill>
              </a:rPr>
              <a:t>Miło</a:t>
            </a:r>
            <a:r>
              <a:rPr lang="en-US" sz="2800" b="1" i="1" dirty="0" smtClean="0">
                <a:solidFill>
                  <a:srgbClr val="FF0000"/>
                </a:solidFill>
              </a:rPr>
              <a:t> mi!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800" b="1" i="1" dirty="0" smtClean="0">
                <a:solidFill>
                  <a:srgbClr val="FF0000"/>
                </a:solidFill>
              </a:rPr>
              <a:t>Do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widzenia</a:t>
            </a:r>
            <a:r>
              <a:rPr lang="en-US" sz="2800" b="1" i="1" dirty="0" smtClean="0">
                <a:solidFill>
                  <a:srgbClr val="FF0000"/>
                </a:solidFill>
              </a:rPr>
              <a:t>!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S:\CSEES Printed Matter\logo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946662" cy="990600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95400" y="0"/>
            <a:ext cx="1394342" cy="1063752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Center for Slavic and East European Studies at Ohio State University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304800" y="1752600"/>
            <a:ext cx="6858000" cy="4623816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800" b="1" dirty="0" smtClean="0">
                <a:solidFill>
                  <a:srgbClr val="292929"/>
                </a:solidFill>
              </a:rPr>
              <a:t>A dialogue between a child and an adult: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b="1" i="1" dirty="0" smtClean="0">
                <a:solidFill>
                  <a:schemeClr val="accent2"/>
                </a:solidFill>
              </a:rPr>
              <a:t> </a:t>
            </a:r>
            <a:endParaRPr lang="en-US" sz="3200" b="1" i="1" dirty="0" smtClean="0">
              <a:solidFill>
                <a:schemeClr val="accent2"/>
              </a:solidFill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76200" y="1981200"/>
            <a:ext cx="4343400" cy="4572000"/>
          </a:xfrm>
          <a:prstGeom prst="rect">
            <a:avLst/>
          </a:prstGeom>
        </p:spPr>
        <p:txBody>
          <a:bodyPr vert="horz" lIns="91440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b="1" i="1" dirty="0" smtClean="0">
                <a:solidFill>
                  <a:schemeClr val="accent2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/>
                </a:solidFill>
              </a:rPr>
              <a:t>Dzien</a:t>
            </a:r>
            <a:r>
              <a:rPr lang="en-US" sz="2800" b="1" i="1" dirty="0" smtClean="0">
                <a:solidFill>
                  <a:schemeClr val="accent2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2"/>
                </a:solidFill>
              </a:rPr>
              <a:t>dobry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2800" b="1" i="1" dirty="0" smtClean="0">
              <a:solidFill>
                <a:schemeClr val="accent2"/>
              </a:solidFill>
            </a:endParaRP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Mam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imię Alex. </a:t>
            </a: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 Pan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imię?</a:t>
            </a: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2800" b="1" i="1" dirty="0" smtClean="0">
              <a:solidFill>
                <a:schemeClr val="accent2"/>
              </a:solidFill>
            </a:endParaRP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Miło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Pana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poznać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2800" b="1" i="1" dirty="0" smtClean="0">
              <a:solidFill>
                <a:schemeClr val="accent2"/>
              </a:solidFill>
            </a:endParaRPr>
          </a:p>
          <a:p>
            <a:pPr marL="438912" marR="0" lvl="0" indent="-32004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widzenia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b="1" i="1" dirty="0" smtClean="0">
              <a:solidFill>
                <a:schemeClr val="accent2"/>
              </a:solidFill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" y="2332038"/>
            <a:ext cx="3581400" cy="4525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chemeClr val="accent2"/>
                </a:solidFill>
                <a:effectLst/>
              </a:rPr>
              <a:t>E</a:t>
            </a:r>
            <a:r>
              <a:rPr lang="pl-PL" sz="1800" b="1" dirty="0" smtClean="0">
                <a:solidFill>
                  <a:schemeClr val="accent2"/>
                </a:solidFill>
                <a:effectLst/>
              </a:rPr>
              <a:t>dward 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B</a:t>
            </a:r>
            <a:r>
              <a:rPr lang="pl-PL" sz="1800" b="1" dirty="0" smtClean="0">
                <a:solidFill>
                  <a:schemeClr val="accent2"/>
                </a:solidFill>
                <a:effectLst/>
              </a:rPr>
              <a:t>ear, known to his </a:t>
            </a:r>
            <a:endParaRPr lang="en-US" sz="1800" b="1" dirty="0" smtClean="0">
              <a:solidFill>
                <a:schemeClr val="accent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accent2"/>
                </a:solidFill>
                <a:effectLst/>
              </a:rPr>
              <a:t>friends as Winnie-the-Pooh, or </a:t>
            </a:r>
            <a:endParaRPr lang="en-US" sz="1800" b="1" dirty="0" smtClean="0">
              <a:solidFill>
                <a:schemeClr val="accent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accent2"/>
                </a:solidFill>
                <a:effectLst/>
              </a:rPr>
              <a:t>Pooh for short, was walking </a:t>
            </a:r>
            <a:endParaRPr lang="en-US" sz="1800" b="1" dirty="0" smtClean="0">
              <a:solidFill>
                <a:schemeClr val="accent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accent2"/>
                </a:solidFill>
                <a:effectLst/>
              </a:rPr>
              <a:t>through the forest one day,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accent2"/>
                </a:solidFill>
                <a:effectLst/>
              </a:rPr>
              <a:t>humming proudly to himself.   </a:t>
            </a:r>
            <a:endParaRPr lang="en-US" sz="1800" b="1" dirty="0" smtClean="0">
              <a:solidFill>
                <a:schemeClr val="accent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accent2"/>
                </a:solidFill>
                <a:effectLst/>
              </a:rPr>
              <a:t>He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 </a:t>
            </a:r>
            <a:r>
              <a:rPr lang="pl-PL" sz="1800" b="1" dirty="0" smtClean="0">
                <a:solidFill>
                  <a:schemeClr val="accent2"/>
                </a:solidFill>
                <a:effectLst/>
              </a:rPr>
              <a:t>had made up a little hum that </a:t>
            </a:r>
            <a:endParaRPr lang="en-US" sz="1800" b="1" dirty="0" smtClean="0">
              <a:solidFill>
                <a:schemeClr val="accent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accent2"/>
                </a:solidFill>
                <a:effectLst/>
              </a:rPr>
              <a:t>very morning, as he was doing </a:t>
            </a:r>
            <a:endParaRPr lang="en-US" sz="1800" b="1" dirty="0" smtClean="0">
              <a:solidFill>
                <a:schemeClr val="accent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accent2"/>
                </a:solidFill>
                <a:effectLst/>
              </a:rPr>
              <a:t>his Stoutness Exercises in fron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t of 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chemeClr val="accent2"/>
                </a:solidFill>
                <a:effectLst/>
              </a:rPr>
              <a:t>the glass.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7200" y="1752600"/>
            <a:ext cx="1981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US" sz="2800" i="1" dirty="0" smtClean="0">
                <a:solidFill>
                  <a:schemeClr val="accent2"/>
                </a:solidFill>
              </a:rPr>
              <a:t>English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733800" y="1752600"/>
            <a:ext cx="1981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Polish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sz="half" idx="4294967295"/>
          </p:nvPr>
        </p:nvSpPr>
        <p:spPr>
          <a:xfrm>
            <a:off x="3657600" y="2286000"/>
            <a:ext cx="5105400" cy="4906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/>
                </a:solidFill>
                <a:effectLst/>
              </a:rPr>
              <a:t>Pewnego pięknego dnia Miś, </a:t>
            </a:r>
            <a:endParaRPr lang="en-US" sz="1800" b="1" dirty="0" smtClean="0">
              <a:solidFill>
                <a:schemeClr val="tx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/>
                </a:solidFill>
                <a:effectLst/>
              </a:rPr>
              <a:t>zwany</a:t>
            </a:r>
            <a:r>
              <a:rPr lang="en-US" sz="1800" b="1" dirty="0" smtClean="0">
                <a:solidFill>
                  <a:schemeClr val="tx2"/>
                </a:solidFill>
                <a:effectLst/>
              </a:rPr>
              <a:t> </a:t>
            </a:r>
            <a:r>
              <a:rPr lang="pl-PL" sz="1800" b="1" dirty="0" smtClean="0">
                <a:solidFill>
                  <a:schemeClr val="tx2"/>
                </a:solidFill>
                <a:effectLst/>
              </a:rPr>
              <a:t>przez swych przyjaciół </a:t>
            </a:r>
            <a:endParaRPr lang="en-US" sz="1800" b="1" dirty="0" smtClean="0">
              <a:solidFill>
                <a:schemeClr val="tx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/>
                </a:solidFill>
                <a:effectLst/>
              </a:rPr>
              <a:t>Kubusiem Puchatkiem albo </a:t>
            </a:r>
            <a:endParaRPr lang="en-US" sz="1800" b="1" dirty="0" smtClean="0">
              <a:solidFill>
                <a:schemeClr val="tx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/>
                </a:solidFill>
                <a:effectLst/>
              </a:rPr>
              <a:t>krócej Puchatkiem, przechadzał </a:t>
            </a:r>
            <a:endParaRPr lang="en-US" sz="1800" b="1" dirty="0" smtClean="0">
              <a:solidFill>
                <a:schemeClr val="tx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/>
                </a:solidFill>
                <a:effectLst/>
              </a:rPr>
              <a:t>się po </a:t>
            </a:r>
            <a:r>
              <a:rPr lang="en-US" sz="1800" b="1" dirty="0" smtClean="0">
                <a:solidFill>
                  <a:schemeClr val="tx2"/>
                </a:solidFill>
                <a:effectLst/>
              </a:rPr>
              <a:t>L</a:t>
            </a:r>
            <a:r>
              <a:rPr lang="pl-PL" sz="1800" b="1" dirty="0" smtClean="0">
                <a:solidFill>
                  <a:schemeClr val="tx2"/>
                </a:solidFill>
                <a:effectLst/>
              </a:rPr>
              <a:t>esie, </a:t>
            </a:r>
            <a:r>
              <a:rPr lang="en-US" sz="1800" b="1" dirty="0" smtClean="0">
                <a:solidFill>
                  <a:schemeClr val="tx2"/>
                </a:solidFill>
                <a:effectLst/>
              </a:rPr>
              <a:t>p</a:t>
            </a:r>
            <a:r>
              <a:rPr lang="pl-PL" sz="1800" b="1" dirty="0" smtClean="0">
                <a:solidFill>
                  <a:schemeClr val="tx2"/>
                </a:solidFill>
                <a:effectLst/>
              </a:rPr>
              <a:t>omrukując dumnie</a:t>
            </a:r>
            <a:r>
              <a:rPr lang="en-US" sz="1800" b="1" dirty="0" smtClean="0">
                <a:solidFill>
                  <a:schemeClr val="tx2"/>
                </a:solidFill>
                <a:effectLst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/>
                </a:solidFill>
                <a:effectLst/>
              </a:rPr>
              <a:t>pod nosem.</a:t>
            </a:r>
            <a:r>
              <a:rPr lang="en-US" sz="1800" b="1" dirty="0" smtClean="0">
                <a:solidFill>
                  <a:schemeClr val="tx2"/>
                </a:solidFill>
                <a:effectLst/>
              </a:rPr>
              <a:t> </a:t>
            </a:r>
            <a:r>
              <a:rPr lang="pl-PL" sz="1800" b="1" dirty="0" smtClean="0">
                <a:solidFill>
                  <a:schemeClr val="tx2"/>
                </a:solidFill>
                <a:effectLst/>
              </a:rPr>
              <a:t>Tego dnia właśnie</a:t>
            </a:r>
            <a:r>
              <a:rPr lang="en-US" sz="1800" b="1" dirty="0" smtClean="0">
                <a:solidFill>
                  <a:schemeClr val="tx2"/>
                </a:solidFill>
                <a:effectLst/>
              </a:rPr>
              <a:t> </a:t>
            </a:r>
            <a:r>
              <a:rPr lang="pl-PL" sz="1800" b="1" dirty="0" smtClean="0">
                <a:solidFill>
                  <a:schemeClr val="tx2"/>
                </a:solidFill>
                <a:effectLst/>
              </a:rPr>
              <a:t>ułożył sobie małą</a:t>
            </a:r>
            <a:endParaRPr lang="en-US" sz="1800" b="1" dirty="0" smtClean="0">
              <a:solidFill>
                <a:schemeClr val="tx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/>
                </a:solidFill>
                <a:effectLst/>
              </a:rPr>
              <a:t>piosenkę, gdy</a:t>
            </a:r>
            <a:r>
              <a:rPr lang="en-US" sz="1800" b="1" dirty="0" smtClean="0">
                <a:solidFill>
                  <a:schemeClr val="tx2"/>
                </a:solidFill>
                <a:effectLst/>
              </a:rPr>
              <a:t> </a:t>
            </a:r>
            <a:r>
              <a:rPr lang="pl-PL" sz="1800" b="1" dirty="0" smtClean="0">
                <a:solidFill>
                  <a:schemeClr val="tx2"/>
                </a:solidFill>
                <a:effectLst/>
              </a:rPr>
              <a:t>wczesnym rankiem robił przed</a:t>
            </a:r>
            <a:endParaRPr lang="en-US" sz="1800" b="1" dirty="0" smtClean="0">
              <a:solidFill>
                <a:schemeClr val="tx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chemeClr val="tx2"/>
                </a:solidFill>
                <a:effectLst/>
              </a:rPr>
              <a:t>l</a:t>
            </a:r>
            <a:r>
              <a:rPr lang="pl-PL" sz="1800" b="1" dirty="0" smtClean="0">
                <a:solidFill>
                  <a:schemeClr val="tx2"/>
                </a:solidFill>
                <a:effectLst/>
              </a:rPr>
              <a:t>ustrem swoje codzienne ćwiczenia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pl-PL" sz="1800" b="1" dirty="0" smtClean="0">
                <a:solidFill>
                  <a:schemeClr val="tx2"/>
                </a:solidFill>
                <a:effectLst/>
              </a:rPr>
              <a:t>gimnastyczne na schudnięcie. </a:t>
            </a:r>
            <a:endParaRPr lang="en-US" sz="1800" b="1" dirty="0" smtClean="0">
              <a:solidFill>
                <a:schemeClr val="tx2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r>
              <a:rPr lang="en-US" sz="1600" i="1" dirty="0" smtClean="0">
                <a:effectLst/>
              </a:rPr>
              <a:t>	</a:t>
            </a:r>
            <a:endParaRPr lang="en-US" sz="1600" dirty="0" smtClean="0">
              <a:effectLst/>
            </a:endParaRPr>
          </a:p>
          <a:p>
            <a:pPr>
              <a:lnSpc>
                <a:spcPct val="150000"/>
              </a:lnSpc>
              <a:buNone/>
            </a:pPr>
            <a:endParaRPr lang="en-US" sz="1600" dirty="0"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762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1"/>
                </a:solidFill>
              </a:rPr>
              <a:t>Kubuś</a:t>
            </a:r>
            <a:r>
              <a:rPr lang="en-US" sz="4400" b="1" dirty="0" smtClean="0">
                <a:solidFill>
                  <a:schemeClr val="accent1"/>
                </a:solidFill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</a:rPr>
              <a:t>Puchatek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Winnie the Pooh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70658" name="Picture 2" descr="http://www.acn.waw.pl/pooh/ekip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752600"/>
            <a:ext cx="1581150" cy="2212472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</p:pic>
      <p:pic>
        <p:nvPicPr>
          <p:cNvPr id="12" name="Picture 2" descr="S:\CSEES Printed Matter\logo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946662" cy="990600"/>
          </a:xfrm>
          <a:prstGeom prst="rect">
            <a:avLst/>
          </a:prstGeom>
          <a:noFill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295400" y="0"/>
            <a:ext cx="1394342" cy="1063752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Center for Slavic and East European Studies at Ohio State University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SEES">
  <a:themeElements>
    <a:clrScheme name="Custom 10">
      <a:dk1>
        <a:srgbClr val="D40700"/>
      </a:dk1>
      <a:lt1>
        <a:srgbClr val="FFFFFF"/>
      </a:lt1>
      <a:dk2>
        <a:srgbClr val="363636"/>
      </a:dk2>
      <a:lt2>
        <a:srgbClr val="800000"/>
      </a:lt2>
      <a:accent1>
        <a:srgbClr val="CC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800000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lit">
  <a:themeElements>
    <a:clrScheme name="Custom 2">
      <a:dk1>
        <a:srgbClr val="8C0000"/>
      </a:dk1>
      <a:lt1>
        <a:srgbClr val="FFFFFF"/>
      </a:lt1>
      <a:dk2>
        <a:srgbClr val="720000"/>
      </a:dk2>
      <a:lt2>
        <a:srgbClr val="FFFFFF"/>
      </a:lt2>
      <a:accent1>
        <a:srgbClr val="CC0000"/>
      </a:accent1>
      <a:accent2>
        <a:srgbClr val="969696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1_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2" charset="0"/>
          </a:defRPr>
        </a:defPPr>
      </a:lstStyle>
    </a:lnDef>
  </a:objectDefaults>
  <a:extraClrSchemeLst>
    <a:extraClrScheme>
      <a:clrScheme name="1_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t 10">
        <a:dk1>
          <a:srgbClr val="808080"/>
        </a:dk1>
        <a:lt1>
          <a:srgbClr val="FFFFFF"/>
        </a:lt1>
        <a:dk2>
          <a:srgbClr val="FFFFCC"/>
        </a:dk2>
        <a:lt2>
          <a:srgbClr val="AC2C2C"/>
        </a:lt2>
        <a:accent1>
          <a:srgbClr val="FF3300"/>
        </a:accent1>
        <a:accent2>
          <a:srgbClr val="BE7960"/>
        </a:accent2>
        <a:accent3>
          <a:srgbClr val="FFFFFF"/>
        </a:accent3>
        <a:accent4>
          <a:srgbClr val="6C6C6C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lit 11">
        <a:dk1>
          <a:srgbClr val="FFFFFF"/>
        </a:dk1>
        <a:lt1>
          <a:srgbClr val="FFFFFF"/>
        </a:lt1>
        <a:dk2>
          <a:srgbClr val="FFFFCC"/>
        </a:dk2>
        <a:lt2>
          <a:srgbClr val="FDF9F9"/>
        </a:lt2>
        <a:accent1>
          <a:srgbClr val="FF3300"/>
        </a:accent1>
        <a:accent2>
          <a:srgbClr val="BE7960"/>
        </a:accent2>
        <a:accent3>
          <a:srgbClr val="FFFFFF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dule">
  <a:themeElements>
    <a:clrScheme name="Custom 12">
      <a:dk1>
        <a:srgbClr val="800000"/>
      </a:dk1>
      <a:lt1>
        <a:sysClr val="window" lastClr="FFFFFF"/>
      </a:lt1>
      <a:dk2>
        <a:srgbClr val="A50021"/>
      </a:dk2>
      <a:lt2>
        <a:srgbClr val="D4D4D6"/>
      </a:lt2>
      <a:accent1>
        <a:srgbClr val="A50021"/>
      </a:accent1>
      <a:accent2>
        <a:srgbClr val="800000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CSEES</Template>
  <TotalTime>951</TotalTime>
  <Words>494</Words>
  <Application>Microsoft Office PowerPoint</Application>
  <PresentationFormat>On-screen Show (4:3)</PresentationFormat>
  <Paragraphs>90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CSEES</vt:lpstr>
      <vt:lpstr>1_Slit</vt:lpstr>
      <vt:lpstr>Module</vt:lpstr>
      <vt:lpstr>Bitmap Image</vt:lpstr>
      <vt:lpstr>Polish</vt:lpstr>
      <vt:lpstr>Poland</vt:lpstr>
      <vt:lpstr>The Polish Alphabet</vt:lpstr>
      <vt:lpstr>Hello! </vt:lpstr>
      <vt:lpstr>Dialog (formal)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Polish</dc:title>
  <dc:creator>Laptop User</dc:creator>
  <cp:lastModifiedBy>derek.peterson</cp:lastModifiedBy>
  <cp:revision>223</cp:revision>
  <dcterms:created xsi:type="dcterms:W3CDTF">2010-04-21T19:45:10Z</dcterms:created>
  <dcterms:modified xsi:type="dcterms:W3CDTF">2013-08-28T19:38:49Z</dcterms:modified>
</cp:coreProperties>
</file>